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710"/>
  </p:normalViewPr>
  <p:slideViewPr>
    <p:cSldViewPr snapToGrid="0" snapToObjects="1" showGuides="1">
      <p:cViewPr varScale="1">
        <p:scale>
          <a:sx n="146" d="100"/>
          <a:sy n="146" d="100"/>
        </p:scale>
        <p:origin x="192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151A137-D55F-2342-BE13-069E3E906AC8}" type="datetime1">
              <a:rPr kumimoji="1" lang="ko-Kore-KR" altLang="en-US"/>
              <a:pPr lvl="0">
                <a:defRPr/>
              </a:pPr>
              <a:t>2021. 7. 5.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C80BABB-D0C7-A64D-AE7F-76D9C741EDF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안녕하세요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15FECF-ECBA-3948-92F0-784EBE3DC199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80BABB-D0C7-A64D-AE7F-76D9C741EDF1}" type="slidenum">
              <a:rPr kumimoji="1" lang="ko-Kore-KR" altLang="en-US" smtClean="0"/>
              <a:pPr lvl="0">
                <a:defRPr/>
              </a:pPr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64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80BABB-D0C7-A64D-AE7F-76D9C741EDF1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286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30299E-B47C-4FD8-8B9E-11EBE64FEF37}"/>
              </a:ext>
            </a:extLst>
          </p:cNvPr>
          <p:cNvSpPr txBox="1"/>
          <p:nvPr userDrawn="1"/>
        </p:nvSpPr>
        <p:spPr>
          <a:xfrm>
            <a:off x="3859877" y="6488668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AEC300-8D54-4D40-8940-0515FBAC76F3}" type="slidenum">
              <a:rPr lang="ko-KR" altLang="en-US" smtClean="0">
                <a:solidFill>
                  <a:schemeClr val="bg1"/>
                </a:solidFill>
                <a:latin typeface="Liberation Serif" panose="02020603050405020304" pitchFamily="18" charset="0"/>
                <a:cs typeface="Liberation Serif" panose="02020603050405020304" pitchFamily="18" charset="0"/>
              </a:rPr>
              <a:pPr algn="ctr"/>
              <a:t>‹#›</a:t>
            </a:fld>
            <a:endParaRPr lang="ko-KR" altLang="en-US" dirty="0">
              <a:solidFill>
                <a:schemeClr val="bg1"/>
              </a:solidFill>
              <a:latin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15941-F12E-4826-BF56-A3D14313D283}"/>
              </a:ext>
            </a:extLst>
          </p:cNvPr>
          <p:cNvSpPr txBox="1"/>
          <p:nvPr userDrawn="1"/>
        </p:nvSpPr>
        <p:spPr>
          <a:xfrm>
            <a:off x="8068654" y="90393"/>
            <a:ext cx="4066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iberation Serif" panose="02020603050405020304" pitchFamily="18" charset="0"/>
                <a:cs typeface="Liberation Serif" panose="02020603050405020304" pitchFamily="18" charset="0"/>
              </a:rPr>
              <a:t>Grover vs. Cryptography: Is It Safe?   /   Super Tangle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2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659119" y="1629262"/>
            <a:ext cx="8404225" cy="2387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Grover vs. Cryptography : Is it Safe?</a:t>
            </a:r>
            <a:endParaRPr lang="ko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4372305" y="4203586"/>
            <a:ext cx="8404225" cy="1655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Team. </a:t>
            </a:r>
            <a:r>
              <a:rPr lang="en-US" altLang="ko-KR" b="1" dirty="0" err="1"/>
              <a:t>SuperTangle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746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99829D-FC66-E24F-9824-845D3B20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22" y="1673123"/>
            <a:ext cx="9160030" cy="41844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EE632F-3A31-8740-9679-4EB8E6269520}"/>
              </a:ext>
            </a:extLst>
          </p:cNvPr>
          <p:cNvSpPr/>
          <p:nvPr/>
        </p:nvSpPr>
        <p:spPr>
          <a:xfrm>
            <a:off x="3804744" y="2280745"/>
            <a:ext cx="1744717" cy="3657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C31944-82C5-4CE0-BB0A-675E7834C161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/>
              <a:t>Quantum key search using Grover’s algorithm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2002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8A8E8A-AA4D-D94C-AADE-992521AFD0F4}"/>
              </a:ext>
            </a:extLst>
          </p:cNvPr>
          <p:cNvSpPr txBox="1"/>
          <p:nvPr/>
        </p:nvSpPr>
        <p:spPr>
          <a:xfrm>
            <a:off x="574766" y="1402079"/>
            <a:ext cx="268432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Caesar,   </a:t>
            </a:r>
            <a:r>
              <a:rPr kumimoji="1" lang="en-US" altLang="ko-KR" sz="2400" dirty="0" err="1"/>
              <a:t>Vigenere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86C6C-99E1-6041-B5F7-8D7D1DC6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96" y="2737202"/>
            <a:ext cx="4906166" cy="2315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743729-A1E1-5F42-BEEB-C59BB340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90" y="2152072"/>
            <a:ext cx="4372430" cy="290021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46EF231-466D-4627-9FCC-2DB559A10276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Target algorithms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857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8A8E8A-AA4D-D94C-AADE-992521AFD0F4}"/>
              </a:ext>
            </a:extLst>
          </p:cNvPr>
          <p:cNvSpPr txBox="1"/>
          <p:nvPr/>
        </p:nvSpPr>
        <p:spPr>
          <a:xfrm>
            <a:off x="574766" y="1402079"/>
            <a:ext cx="350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Simple-DES,  Simple-AES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A3788-B812-8448-9FE9-02C6EB7A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66" y="1951503"/>
            <a:ext cx="2837023" cy="4258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64A94-8A29-1841-9585-17E5D5EB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3" y="1951502"/>
            <a:ext cx="5374315" cy="425827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ED952DD-601A-47BB-BC83-6582BFA3EF47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Target algorithms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804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E188E8-84E9-2948-B50F-411B848B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63" y="3939406"/>
            <a:ext cx="6675622" cy="21080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7A7A40-F84F-C748-8076-F9B6111326BA}"/>
              </a:ext>
            </a:extLst>
          </p:cNvPr>
          <p:cNvSpPr/>
          <p:nvPr/>
        </p:nvSpPr>
        <p:spPr>
          <a:xfrm>
            <a:off x="816499" y="1187193"/>
            <a:ext cx="1055900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/>
              <a:t>Our Simple-AES quantum circuit design is dramatically optimized compared to the study results for Simple-AES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Reduced</a:t>
            </a:r>
            <a:r>
              <a:rPr kumimoji="1" lang="en-US" altLang="ko-KR" b="1" dirty="0"/>
              <a:t> qubits </a:t>
            </a:r>
            <a:r>
              <a:rPr kumimoji="1" lang="en-US" altLang="ko-KR" dirty="0"/>
              <a:t>by half than before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Reduced  quantum gates and reduced depth than previous results.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Using more than 30 qubits was mostly limited in simulations, so we planned to take advantage of the IBM hub access provided during the hackathon.</a:t>
            </a:r>
            <a:endParaRPr kumimoji="1"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83501-5ED7-4841-9DFE-0944B347F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18" y="4228633"/>
            <a:ext cx="4335762" cy="15296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03F10B-3BBE-3D4F-B3A6-FCD94F5D3890}"/>
              </a:ext>
            </a:extLst>
          </p:cNvPr>
          <p:cNvSpPr/>
          <p:nvPr/>
        </p:nvSpPr>
        <p:spPr>
          <a:xfrm>
            <a:off x="588580" y="4971870"/>
            <a:ext cx="6600495" cy="21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038FC8-BE55-4947-9051-78345679DEF2}"/>
              </a:ext>
            </a:extLst>
          </p:cNvPr>
          <p:cNvSpPr/>
          <p:nvPr/>
        </p:nvSpPr>
        <p:spPr>
          <a:xfrm>
            <a:off x="331075" y="6055778"/>
            <a:ext cx="11971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ICSCA 2018: Proceedings of the 2018 7th International Conference on Software and Computer </a:t>
            </a:r>
            <a:r>
              <a:rPr lang="en" altLang="ko-Kore-KR" sz="1200" dirty="0" err="1"/>
              <a:t>ApplicationsFebruary</a:t>
            </a:r>
            <a:r>
              <a:rPr lang="en" altLang="ko-Kore-KR" sz="1200" dirty="0"/>
              <a:t> 2018 Pages 204–211https://</a:t>
            </a:r>
            <a:r>
              <a:rPr lang="en" altLang="ko-Kore-KR" sz="1200" dirty="0" err="1"/>
              <a:t>doi.org</a:t>
            </a:r>
            <a:r>
              <a:rPr lang="en" altLang="ko-Kore-KR" sz="1200" dirty="0"/>
              <a:t>/10.1145/3185089.3185122</a:t>
            </a:r>
            <a:endParaRPr lang="ko-Kore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4988BC-71C0-2942-BB4B-50E107F02900}"/>
              </a:ext>
            </a:extLst>
          </p:cNvPr>
          <p:cNvSpPr/>
          <p:nvPr/>
        </p:nvSpPr>
        <p:spPr>
          <a:xfrm>
            <a:off x="567560" y="5726657"/>
            <a:ext cx="6600495" cy="21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E8B7D9C-65C3-4D74-9447-1D4802967F1A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Target algorithms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6811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21B9-83B8-3C46-A3A7-60DFBC439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86" y="2881808"/>
            <a:ext cx="4768014" cy="283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DBCC30AB-8FA5-474F-99EB-32F094A5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56" y="2819482"/>
            <a:ext cx="4809565" cy="289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91CF56-A025-B443-A43F-6792B1949F94}"/>
              </a:ext>
            </a:extLst>
          </p:cNvPr>
          <p:cNvSpPr/>
          <p:nvPr/>
        </p:nvSpPr>
        <p:spPr>
          <a:xfrm>
            <a:off x="2649817" y="5818557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Caesar Simulation</a:t>
            </a:r>
            <a:endParaRPr lang="en" altLang="ko-Kore-KR" b="0" dirty="0"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405E80-9E37-0A4C-87F5-443B7C6F2011}"/>
              </a:ext>
            </a:extLst>
          </p:cNvPr>
          <p:cNvSpPr/>
          <p:nvPr/>
        </p:nvSpPr>
        <p:spPr>
          <a:xfrm>
            <a:off x="8059268" y="5818557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Caesar Cloud</a:t>
            </a:r>
            <a:endParaRPr lang="en" altLang="ko-Kore-KR" b="0" dirty="0"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1CD4C9-6D05-804C-A186-8E27299554EF}"/>
              </a:ext>
            </a:extLst>
          </p:cNvPr>
          <p:cNvSpPr/>
          <p:nvPr/>
        </p:nvSpPr>
        <p:spPr>
          <a:xfrm>
            <a:off x="564779" y="114031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Quantum key search on Caesar</a:t>
            </a:r>
          </a:p>
          <a:p>
            <a:r>
              <a:rPr lang="en" altLang="ko-Kore-K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Qubit : 13-qubit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Plaintext </a:t>
            </a:r>
            <a:r>
              <a:rPr lang="en" altLang="ko-Kore-KR" dirty="0"/>
              <a:t>–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Ciphertext : 0x2F </a:t>
            </a:r>
            <a:r>
              <a:rPr lang="en" altLang="ko-Kore-KR" dirty="0"/>
              <a:t>–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0x52  </a:t>
            </a: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Target Key Value :  0x3</a:t>
            </a:r>
            <a:endParaRPr lang="en" altLang="ko-Kore-KR" b="0" dirty="0">
              <a:effectLst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DE976AA-7C41-497E-B5AC-19F57D86A6F0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Results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059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0AEB208-4ED4-D940-A8DA-C44716CA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477" y="2698777"/>
            <a:ext cx="2794294" cy="32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6761ECF9-DD35-3A46-A17F-87AAA0AD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39" y="2644195"/>
            <a:ext cx="2974667" cy="339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0462EE-AA3F-F84B-9ED0-D78DEDCE98A5}"/>
              </a:ext>
            </a:extLst>
          </p:cNvPr>
          <p:cNvSpPr/>
          <p:nvPr/>
        </p:nvSpPr>
        <p:spPr>
          <a:xfrm>
            <a:off x="560295" y="109283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Quantum key search on Caesar </a:t>
            </a:r>
            <a:endParaRPr lang="en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Qubits : 17-qubit</a:t>
            </a: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Plaintext </a:t>
            </a:r>
            <a:r>
              <a:rPr lang="en" altLang="ko-Kore-KR" dirty="0"/>
              <a:t>–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Ciphertext : 0x42 </a:t>
            </a:r>
            <a:r>
              <a:rPr lang="en" altLang="ko-Kore-KR" dirty="0"/>
              <a:t>–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0xCE</a:t>
            </a: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Target Key Value :  0x8C</a:t>
            </a:r>
            <a:endParaRPr lang="en" altLang="ko-Kore-KR" b="0" dirty="0">
              <a:effectLst/>
            </a:endParaRPr>
          </a:p>
          <a:p>
            <a:br>
              <a:rPr lang="en" altLang="ko-Kore-KR" dirty="0"/>
            </a:b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B0A761-D8F5-1648-BE45-89E1C7087945}"/>
              </a:ext>
            </a:extLst>
          </p:cNvPr>
          <p:cNvSpPr/>
          <p:nvPr/>
        </p:nvSpPr>
        <p:spPr>
          <a:xfrm>
            <a:off x="2885200" y="6034676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000000"/>
                </a:solidFill>
                <a:latin typeface="Arial" panose="020B0604020202020204" pitchFamily="34" charset="0"/>
              </a:rPr>
              <a:t>Vigenere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Simulation</a:t>
            </a:r>
            <a:endParaRPr lang="en" altLang="ko-Kore-KR" b="0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35F3BE-9F2A-D54E-A5DB-16AB994F924F}"/>
              </a:ext>
            </a:extLst>
          </p:cNvPr>
          <p:cNvSpPr/>
          <p:nvPr/>
        </p:nvSpPr>
        <p:spPr>
          <a:xfrm>
            <a:off x="7724528" y="5980093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000000"/>
                </a:solidFill>
                <a:latin typeface="Arial" panose="020B0604020202020204" pitchFamily="34" charset="0"/>
              </a:rPr>
              <a:t>Vigenere</a:t>
            </a:r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 Cloud</a:t>
            </a:r>
            <a:endParaRPr lang="en" altLang="ko-Kore-KR" b="0" dirty="0">
              <a:effectLst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078FF05-03AF-4F1F-BB5B-10DEAE4A3B3A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Results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178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462EE-AA3F-F84B-9ED0-D78DEDCE98A5}"/>
              </a:ext>
            </a:extLst>
          </p:cNvPr>
          <p:cNvSpPr/>
          <p:nvPr/>
        </p:nvSpPr>
        <p:spPr>
          <a:xfrm>
            <a:off x="560295" y="109283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Quantum key search on </a:t>
            </a:r>
            <a:r>
              <a:rPr lang="en-US" altLang="ko-Kore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S-DES</a:t>
            </a:r>
            <a:r>
              <a:rPr lang="en" altLang="ko-Kore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" altLang="ko-Kore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Qubits : 18-qubit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Plaintext – Ciphertext : 0x10 – 0x33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Target Key Value :  1100010011</a:t>
            </a:r>
            <a:endParaRPr lang="en" altLang="ko-Kore-KR" b="0" dirty="0">
              <a:effectLst/>
            </a:endParaRPr>
          </a:p>
          <a:p>
            <a:br>
              <a:rPr lang="en" altLang="ko-Kore-KR" dirty="0"/>
            </a:b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B0A761-D8F5-1648-BE45-89E1C7087945}"/>
              </a:ext>
            </a:extLst>
          </p:cNvPr>
          <p:cNvSpPr/>
          <p:nvPr/>
        </p:nvSpPr>
        <p:spPr>
          <a:xfrm>
            <a:off x="2445123" y="5980092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S-DES Simulation</a:t>
            </a:r>
            <a:endParaRPr lang="en" altLang="ko-Kore-KR" b="0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35F3BE-9F2A-D54E-A5DB-16AB994F924F}"/>
              </a:ext>
            </a:extLst>
          </p:cNvPr>
          <p:cNvSpPr/>
          <p:nvPr/>
        </p:nvSpPr>
        <p:spPr>
          <a:xfrm>
            <a:off x="7724528" y="5980092"/>
            <a:ext cx="2326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latin typeface="Arial" panose="020B0604020202020204" pitchFamily="34" charset="0"/>
              </a:rPr>
              <a:t>S-DES Cloud</a:t>
            </a:r>
            <a:endParaRPr lang="en" altLang="ko-Kore-KR" b="0" dirty="0">
              <a:effectLst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D1B73A87-AA9F-EF4E-8E08-64C56832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40" y="3124163"/>
            <a:ext cx="4271840" cy="25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B3AA85-0786-784C-8473-3F510018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3" y="4179862"/>
            <a:ext cx="4885350" cy="131675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5418973-81BD-4022-B8CC-83A5F5AEF704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Results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9847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Quantum Biographies | Scientists and Visionaries | dotQuantum.io">
            <a:extLst>
              <a:ext uri="{FF2B5EF4-FFF2-40B4-BE49-F238E27FC236}">
                <a16:creationId xmlns:a16="http://schemas.microsoft.com/office/drawing/2014/main" id="{9399C240-12D1-9F4E-8390-5F14BC95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64" y="4692045"/>
            <a:ext cx="2028373" cy="170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EABF8-AC73-F14E-9FE1-A02A33D6C4B2}"/>
              </a:ext>
            </a:extLst>
          </p:cNvPr>
          <p:cNvSpPr txBox="1"/>
          <p:nvPr/>
        </p:nvSpPr>
        <p:spPr>
          <a:xfrm>
            <a:off x="5660106" y="5377462"/>
            <a:ext cx="5982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V S</a:t>
            </a:r>
            <a:endParaRPr kumimoji="1" lang="ko-Kore-KR" altLang="en-US" sz="2500" b="1" dirty="0"/>
          </a:p>
        </p:txBody>
      </p:sp>
      <p:pic>
        <p:nvPicPr>
          <p:cNvPr id="8" name="Picture 6" descr="코인리더스] 중국 충칭대 교수 &quot;양자컴퓨터, 블록체인 등 기존 정보안전시스템에 큰 위협 될 것&quot;">
            <a:extLst>
              <a:ext uri="{FF2B5EF4-FFF2-40B4-BE49-F238E27FC236}">
                <a16:creationId xmlns:a16="http://schemas.microsoft.com/office/drawing/2014/main" id="{A451A63D-8BDC-B149-9D3B-4A2DC19E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16" y="4792770"/>
            <a:ext cx="2447252" cy="13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4D951-38A6-CD49-B233-757164B4DD6C}"/>
              </a:ext>
            </a:extLst>
          </p:cNvPr>
          <p:cNvSpPr txBox="1"/>
          <p:nvPr/>
        </p:nvSpPr>
        <p:spPr>
          <a:xfrm>
            <a:off x="558799" y="1311679"/>
            <a:ext cx="108942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/>
              <a:t>Quantum key search using Grover's algorithm has been </a:t>
            </a:r>
            <a:r>
              <a:rPr lang="en-US" altLang="ko-Kore-KR" sz="2000" b="1" dirty="0">
                <a:solidFill>
                  <a:srgbClr val="FF0000"/>
                </a:solidFill>
              </a:rPr>
              <a:t>theoretically established</a:t>
            </a:r>
            <a:r>
              <a:rPr lang="en-US" altLang="ko-Kore-KR" sz="2000" dirty="0">
                <a:solidFill>
                  <a:srgbClr val="FF0000"/>
                </a:solidFill>
              </a:rPr>
              <a:t>.</a:t>
            </a:r>
            <a:endParaRPr kumimoji="1" lang="en-US" altLang="ko-Kore-KR" sz="20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As you can see from the Simulator results!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However, it is </a:t>
            </a:r>
            <a:r>
              <a:rPr lang="en-US" altLang="ko-KR" b="1" dirty="0">
                <a:solidFill>
                  <a:schemeClr val="accent1"/>
                </a:solidFill>
              </a:rPr>
              <a:t>still difficult to control the error rate </a:t>
            </a:r>
            <a:r>
              <a:rPr lang="en-US" altLang="ko-KR" dirty="0"/>
              <a:t>that occurs in the actual quantum processor.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/>
              <a:t>There is a need for advances in </a:t>
            </a:r>
            <a:r>
              <a:rPr lang="en" altLang="ko-Kore-KR" sz="2000" b="1" dirty="0"/>
              <a:t>algorithms</a:t>
            </a:r>
            <a:r>
              <a:rPr lang="en" altLang="ko-Kore-KR" sz="2000" dirty="0"/>
              <a:t> or </a:t>
            </a:r>
            <a:r>
              <a:rPr lang="en" altLang="ko-Kore-KR" sz="2000" b="1" dirty="0"/>
              <a:t>quantum processors</a:t>
            </a:r>
            <a:r>
              <a:rPr lang="en" altLang="ko-Kore-KR" sz="2000" dirty="0"/>
              <a:t> that can control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Fortunately</a:t>
            </a:r>
            <a:r>
              <a:rPr kumimoji="1" lang="en-US" altLang="en-US" sz="2000" b="1" dirty="0"/>
              <a:t>, </a:t>
            </a:r>
            <a:r>
              <a:rPr kumimoji="1" lang="en-US" altLang="en-US" sz="2000" b="1" dirty="0">
                <a:solidFill>
                  <a:schemeClr val="accent1"/>
                </a:solidFill>
              </a:rPr>
              <a:t>it's still safe</a:t>
            </a:r>
            <a:r>
              <a:rPr kumimoji="1" lang="en-US" altLang="en-US" sz="2000" b="1" dirty="0"/>
              <a:t> </a:t>
            </a:r>
            <a:r>
              <a:rPr kumimoji="1" lang="en-US" altLang="en-US" sz="2000" dirty="0"/>
              <a:t>from attacks on </a:t>
            </a:r>
            <a:r>
              <a:rPr kumimoji="1" lang="en-US" altLang="ko-KR" sz="2000" dirty="0"/>
              <a:t>real </a:t>
            </a:r>
            <a:r>
              <a:rPr kumimoji="1" lang="en-US" altLang="en-US" sz="2000" dirty="0"/>
              <a:t>quantum computers!</a:t>
            </a:r>
            <a:endParaRPr kumimoji="1" lang="en-US" altLang="en-US" sz="2000" dirty="0">
              <a:sym typeface="Wingdings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kumimoji="1" lang="en-US" altLang="ko-KR" dirty="0">
                <a:sym typeface="Wingdings" pitchFamily="2" charset="2"/>
              </a:rPr>
              <a:t>However, it is necessary to prepare (Ex.) NIST PQC Competition</a:t>
            </a:r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1775E7-2A25-434D-BFBB-FE5D793AD679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Conclusion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35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E8D54C-D07F-8E40-91E6-7F0B0D674BE2}"/>
              </a:ext>
            </a:extLst>
          </p:cNvPr>
          <p:cNvSpPr/>
          <p:nvPr/>
        </p:nvSpPr>
        <p:spPr>
          <a:xfrm>
            <a:off x="1797269" y="2049517"/>
            <a:ext cx="9743090" cy="2438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9146E-56AB-D34D-8C5C-72DCED973094}"/>
              </a:ext>
            </a:extLst>
          </p:cNvPr>
          <p:cNvSpPr txBox="1"/>
          <p:nvPr/>
        </p:nvSpPr>
        <p:spPr>
          <a:xfrm>
            <a:off x="4122607" y="2722413"/>
            <a:ext cx="394678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500" dirty="0"/>
              <a:t>Thank you!</a:t>
            </a:r>
            <a:endParaRPr kumimoji="1" lang="ko-Kore-KR" altLang="en-US" sz="6500" dirty="0"/>
          </a:p>
        </p:txBody>
      </p:sp>
    </p:spTree>
    <p:extLst>
      <p:ext uri="{BB962C8B-B14F-4D97-AF65-F5344CB8AC3E}">
        <p14:creationId xmlns:p14="http://schemas.microsoft.com/office/powerpoint/2010/main" val="355878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7D311C84-A8A6-8944-9EF9-B0EBACC488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0924" y="2126211"/>
            <a:ext cx="7380288" cy="71913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Backgrounds</a:t>
            </a:r>
            <a:endParaRPr lang="ko-Kore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318E25A4-C313-104D-BB81-0BCC1FBFE4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0924" y="4897986"/>
            <a:ext cx="7380288" cy="719137"/>
          </a:xfrm>
          <a:prstGeom prst="rect">
            <a:avLst/>
          </a:prstGeom>
        </p:spPr>
        <p:txBody>
          <a:bodyPr/>
          <a:lstStyle/>
          <a:p>
            <a:r>
              <a:rPr lang="en-US" altLang="ko-Kore-KR" dirty="0"/>
              <a:t>Conclusion</a:t>
            </a:r>
            <a:endParaRPr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19BF2-A01C-AA4C-808A-0C115B8BE6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0924" y="3042198"/>
            <a:ext cx="7380288" cy="719138"/>
          </a:xfrm>
          <a:prstGeom prst="rect">
            <a:avLst/>
          </a:prstGeom>
        </p:spPr>
        <p:txBody>
          <a:bodyPr/>
          <a:lstStyle/>
          <a:p>
            <a:r>
              <a:rPr lang="en-US" altLang="ko-Kore-KR" dirty="0"/>
              <a:t>Quantum key search</a:t>
            </a:r>
            <a:endParaRPr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D05173-40BE-344C-809B-0E6FDEC0CD5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0924" y="3958186"/>
            <a:ext cx="7380288" cy="719137"/>
          </a:xfrm>
          <a:prstGeom prst="rect">
            <a:avLst/>
          </a:prstGeom>
        </p:spPr>
        <p:txBody>
          <a:bodyPr/>
          <a:lstStyle/>
          <a:p>
            <a:r>
              <a:rPr lang="en-US" altLang="ko-Kore-KR" dirty="0"/>
              <a:t>Results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B440C9-9060-0C46-986E-C30F6C346DB3}"/>
              </a:ext>
            </a:extLst>
          </p:cNvPr>
          <p:cNvSpPr/>
          <p:nvPr/>
        </p:nvSpPr>
        <p:spPr>
          <a:xfrm>
            <a:off x="3626069" y="5701862"/>
            <a:ext cx="8565931" cy="1156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텍스트 개체 틀 21">
            <a:extLst>
              <a:ext uri="{FF2B5EF4-FFF2-40B4-BE49-F238E27FC236}">
                <a16:creationId xmlns:a16="http://schemas.microsoft.com/office/drawing/2014/main" id="{1D3D4411-F346-C149-9171-071C9E78A02A}"/>
              </a:ext>
            </a:extLst>
          </p:cNvPr>
          <p:cNvSpPr txBox="1">
            <a:spLocks/>
          </p:cNvSpPr>
          <p:nvPr/>
        </p:nvSpPr>
        <p:spPr>
          <a:xfrm>
            <a:off x="430924" y="1244192"/>
            <a:ext cx="7380288" cy="719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 err="1"/>
              <a:t>SuperTnagle’s</a:t>
            </a:r>
            <a:r>
              <a:rPr lang="en-US" altLang="ko-Kore-KR" dirty="0"/>
              <a:t> Goal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78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2703C-9D34-5E46-89FD-D858C92E2F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ore-KR" b="1" dirty="0" err="1"/>
              <a:t>SuperTangle</a:t>
            </a:r>
            <a:r>
              <a:rPr lang="en" altLang="ko-Kore-KR" b="1" dirty="0"/>
              <a:t>'s Goal</a:t>
            </a:r>
            <a:endParaRPr kumimoji="1" lang="ko-Kore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30A221-223C-B043-A1B0-A1FA058FCCE1}"/>
              </a:ext>
            </a:extLst>
          </p:cNvPr>
          <p:cNvSpPr/>
          <p:nvPr/>
        </p:nvSpPr>
        <p:spPr>
          <a:xfrm>
            <a:off x="4433648" y="5301250"/>
            <a:ext cx="34718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atin typeface="Calibri" panose="020F0502020204030204" pitchFamily="34" charset="0"/>
                <a:cs typeface="Calibri" panose="020F0502020204030204" pitchFamily="34" charset="0"/>
              </a:rPr>
              <a:t>Grover vs. Cryptography </a:t>
            </a:r>
            <a:endParaRPr lang="ko-Kore-KR" altLang="en-US" sz="2500" dirty="0"/>
          </a:p>
        </p:txBody>
      </p:sp>
      <p:pic>
        <p:nvPicPr>
          <p:cNvPr id="1030" name="Picture 6" descr="Quantum Biographies | Scientists and Visionaries | dotQuantum.io">
            <a:extLst>
              <a:ext uri="{FF2B5EF4-FFF2-40B4-BE49-F238E27FC236}">
                <a16:creationId xmlns:a16="http://schemas.microsoft.com/office/drawing/2014/main" id="{C68DB32B-D7AB-B64E-877B-8A88B1D4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64" y="1788651"/>
            <a:ext cx="3522895" cy="29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02FD6-2B4D-854F-911B-D78F8A386F36}"/>
              </a:ext>
            </a:extLst>
          </p:cNvPr>
          <p:cNvSpPr txBox="1"/>
          <p:nvPr/>
        </p:nvSpPr>
        <p:spPr>
          <a:xfrm>
            <a:off x="5581841" y="3026827"/>
            <a:ext cx="5982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V S</a:t>
            </a:r>
            <a:endParaRPr kumimoji="1" lang="ko-Kore-KR" altLang="en-US" sz="2500" b="1" dirty="0"/>
          </a:p>
        </p:txBody>
      </p:sp>
      <p:pic>
        <p:nvPicPr>
          <p:cNvPr id="9" name="Picture 6" descr="코인리더스] 중국 충칭대 교수 &quot;양자컴퓨터, 블록체인 등 기존 정보안전시스템에 큰 위협 될 것&quot;">
            <a:extLst>
              <a:ext uri="{FF2B5EF4-FFF2-40B4-BE49-F238E27FC236}">
                <a16:creationId xmlns:a16="http://schemas.microsoft.com/office/drawing/2014/main" id="{3D7AB107-6C1F-6948-873D-64B7C6231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64" y="2100710"/>
            <a:ext cx="3887318" cy="21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14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3A3E71-875C-A847-9FC8-1FF24184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9" y="1366346"/>
            <a:ext cx="8657623" cy="483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EBEAC1-3594-4C37-9BD3-9C86014CFB1A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IBM Quantum Roadmap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333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021F-111E-FA4B-A6E4-B44443F3DFBA}"/>
              </a:ext>
            </a:extLst>
          </p:cNvPr>
          <p:cNvSpPr txBox="1"/>
          <p:nvPr/>
        </p:nvSpPr>
        <p:spPr>
          <a:xfrm>
            <a:off x="613186" y="1304178"/>
            <a:ext cx="10895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Shor </a:t>
            </a:r>
            <a:r>
              <a:rPr kumimoji="1" lang="en-US" altLang="ko-KR" sz="2400" dirty="0"/>
              <a:t>Algorithm</a:t>
            </a: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RSA, ECC(public key cryptography system) based on the difficulty of </a:t>
            </a:r>
            <a:r>
              <a:rPr kumimoji="1" lang="en-US" altLang="ko-KR" b="1" dirty="0">
                <a:solidFill>
                  <a:srgbClr val="FF0000"/>
                </a:solidFill>
              </a:rPr>
              <a:t>F</a:t>
            </a:r>
            <a:r>
              <a:rPr kumimoji="1" lang="en-US" altLang="ko-Kore-KR" b="1" dirty="0">
                <a:solidFill>
                  <a:srgbClr val="FF0000"/>
                </a:solidFill>
              </a:rPr>
              <a:t>actorization, </a:t>
            </a:r>
            <a:r>
              <a:rPr kumimoji="1" lang="en-US" altLang="ko-KR" b="1" dirty="0">
                <a:solidFill>
                  <a:srgbClr val="FF0000"/>
                </a:solidFill>
              </a:rPr>
              <a:t>D</a:t>
            </a:r>
            <a:r>
              <a:rPr kumimoji="1" lang="en-US" altLang="ko-Kore-KR" b="1" dirty="0">
                <a:solidFill>
                  <a:srgbClr val="FF0000"/>
                </a:solidFill>
              </a:rPr>
              <a:t>iscrete </a:t>
            </a:r>
            <a:r>
              <a:rPr kumimoji="1" lang="en-US" altLang="ko-KR" b="1" dirty="0">
                <a:solidFill>
                  <a:srgbClr val="FF0000"/>
                </a:solidFill>
              </a:rPr>
              <a:t>logarithmic </a:t>
            </a:r>
            <a:r>
              <a:rPr kumimoji="1" lang="en-US" altLang="ko-Kore-KR" dirty="0"/>
              <a:t>are no longer available.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3074" name="Picture 2" descr="Quantum-computing pioneer warns of complacency over Internet security">
            <a:extLst>
              <a:ext uri="{FF2B5EF4-FFF2-40B4-BE49-F238E27FC236}">
                <a16:creationId xmlns:a16="http://schemas.microsoft.com/office/drawing/2014/main" id="{7343EE27-88D5-5241-A6BF-78FA1B0A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04" y="2879834"/>
            <a:ext cx="3339992" cy="33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0176F-D733-C141-94C3-F17734375E71}"/>
              </a:ext>
            </a:extLst>
          </p:cNvPr>
          <p:cNvSpPr txBox="1"/>
          <p:nvPr/>
        </p:nvSpPr>
        <p:spPr>
          <a:xfrm>
            <a:off x="5496060" y="6324929"/>
            <a:ext cx="119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Peter. Shor</a:t>
            </a: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FEAFA9-E472-4AA8-B47C-0B1091DFC74D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Quantum </a:t>
            </a:r>
            <a:r>
              <a:rPr kumimoji="1" lang="en-US" altLang="ko-KR" b="1" dirty="0"/>
              <a:t>A</a:t>
            </a:r>
            <a:r>
              <a:rPr kumimoji="1" lang="en-US" altLang="ko-Kore-KR" b="1" dirty="0"/>
              <a:t>lgorithms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0957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2C2BDFA-065E-8B4E-B2A8-895E0561B0B9}"/>
                  </a:ext>
                </a:extLst>
              </p:cNvPr>
              <p:cNvSpPr/>
              <p:nvPr/>
            </p:nvSpPr>
            <p:spPr>
              <a:xfrm>
                <a:off x="630620" y="1394597"/>
                <a:ext cx="10646980" cy="2862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/>
                  <a:t>Grover </a:t>
                </a:r>
                <a:r>
                  <a:rPr kumimoji="1" lang="en-US" altLang="ko-KR" sz="2400" dirty="0"/>
                  <a:t>Algorithm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Quantum algorithm to find specific data with high probability among </a:t>
                </a:r>
                <a:r>
                  <a:rPr kumimoji="1" lang="ko-KR" altLang="en-US" sz="2000" dirty="0">
                    <a:sym typeface="Wingdings" pitchFamily="2" charset="2"/>
                  </a:rPr>
                  <a:t>𝑛 </a:t>
                </a:r>
                <a:r>
                  <a:rPr kumimoji="1" lang="en-US" altLang="ko-KR" sz="2000" dirty="0">
                    <a:sym typeface="Wingdings" pitchFamily="2" charset="2"/>
                  </a:rPr>
                  <a:t>unsorted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lvl="2"/>
                <a:r>
                  <a:rPr kumimoji="1" lang="en-US" altLang="ko-KR" sz="2000" dirty="0"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rgbClr val="FF0000"/>
                    </a:solidFill>
                    <a:sym typeface="Wingdings" pitchFamily="2" charset="2"/>
                  </a:rPr>
                  <a:t>Lower the security level</a:t>
                </a:r>
                <a:r>
                  <a:rPr kumimoji="1" lang="en-US" altLang="ko-KR" sz="2000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of symmetric key cryptosystems</a:t>
                </a:r>
                <a:endParaRPr kumimoji="1" lang="en-US" altLang="ko-KR" sz="2000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sym typeface="Wingdings" pitchFamily="2" charset="2"/>
                  </a:rPr>
                  <a:t>Accelerate brute force attack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security level </a:t>
                </a:r>
                <a:r>
                  <a:rPr kumimoji="1" lang="en-US" altLang="ko-KR" dirty="0">
                    <a:sym typeface="Wingdings" pitchFamily="2" charset="2"/>
                  </a:rPr>
                  <a:t></a:t>
                </a:r>
                <a:r>
                  <a:rPr kumimoji="1" lang="ko-KR" altLang="en-US" dirty="0">
                    <a:sym typeface="Wingdings" pitchFamily="2" charset="2"/>
                  </a:rPr>
                  <a:t> </a:t>
                </a:r>
                <a:r>
                  <a:rPr kumimoji="1" lang="en-US" altLang="ko-KR" dirty="0"/>
                  <a:t>Reduced to </a:t>
                </a:r>
                <a14:m>
                  <m:oMath xmlns:m="http://schemas.openxmlformats.org/officeDocument/2006/math">
                    <m:r>
                      <a:rPr kumimoji="1"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/2−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security level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2C2BDFA-065E-8B4E-B2A8-895E0561B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0" y="1394597"/>
                <a:ext cx="10646980" cy="2862130"/>
              </a:xfrm>
              <a:prstGeom prst="rect">
                <a:avLst/>
              </a:prstGeom>
              <a:blipFill>
                <a:blip r:embed="rId2"/>
                <a:stretch>
                  <a:fillRect l="-714" t="-13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D30F-07D5-A542-BA78-D6D0F95A035E}"/>
                  </a:ext>
                </a:extLst>
              </p:cNvPr>
              <p:cNvSpPr txBox="1"/>
              <p:nvPr/>
            </p:nvSpPr>
            <p:spPr>
              <a:xfrm>
                <a:off x="1776248" y="4893210"/>
                <a:ext cx="3019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kumimoji="1" lang="en-US" altLang="ko-Kore-KR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r>
                      <a:rPr kumimoji="1" lang="en-US" altLang="ko-Kore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𝑏𝑖𝑡</m:t>
                    </m:r>
                    <m:r>
                      <a:rPr kumimoji="1" lang="en-US" altLang="ko-Kore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>
                    <a:solidFill>
                      <a:schemeClr val="accent1"/>
                    </a:solidFill>
                  </a:rPr>
                  <a:t>security level   </a:t>
                </a:r>
                <a:r>
                  <a:rPr kumimoji="1" lang="en-US" altLang="ko-KR" dirty="0">
                    <a:solidFill>
                      <a:schemeClr val="accent1"/>
                    </a:solidFill>
                    <a:sym typeface="Wingdings" pitchFamily="2" charset="2"/>
                  </a:rPr>
                  <a:t>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endParaRPr kumimoji="1" lang="ko-Kore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D30F-07D5-A542-BA78-D6D0F95A0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48" y="4893210"/>
                <a:ext cx="3019801" cy="369332"/>
              </a:xfrm>
              <a:prstGeom prst="rect">
                <a:avLst/>
              </a:prstGeom>
              <a:blipFill>
                <a:blip r:embed="rId3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0BB041-8EF5-6A4B-A2C9-31A675B27E7F}"/>
              </a:ext>
            </a:extLst>
          </p:cNvPr>
          <p:cNvSpPr txBox="1"/>
          <p:nvPr/>
        </p:nvSpPr>
        <p:spPr>
          <a:xfrm>
            <a:off x="4902243" y="4882700"/>
            <a:ext cx="265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chemeClr val="accent1"/>
                </a:solidFill>
                <a:effectLst/>
              </a:rPr>
              <a:t> searches for secret key</a:t>
            </a:r>
            <a:endParaRPr lang="en-US" altLang="ko-KR" b="1" i="0" dirty="0">
              <a:solidFill>
                <a:schemeClr val="accent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4BBD3-2788-934C-9243-C588C0518961}"/>
              </a:ext>
            </a:extLst>
          </p:cNvPr>
          <p:cNvSpPr txBox="1"/>
          <p:nvPr/>
        </p:nvSpPr>
        <p:spPr>
          <a:xfrm>
            <a:off x="1528718" y="47953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FFE658-3EB3-474B-B07A-53E75FFF65D7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/>
              <a:t>Quantum </a:t>
            </a:r>
            <a:r>
              <a:rPr kumimoji="1" lang="en-US" altLang="ko-KR" b="1" dirty="0"/>
              <a:t>A</a:t>
            </a:r>
            <a:r>
              <a:rPr kumimoji="1" lang="en-US" altLang="ko-Kore-KR" b="1" dirty="0"/>
              <a:t>lgorithms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80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5B31DDA-4B6F-2647-8C1C-8E5A2FBA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95" y="1206470"/>
            <a:ext cx="4273222" cy="1949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0F7309-4F69-234B-B526-D7AFBF04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23" y="1738021"/>
            <a:ext cx="5441135" cy="2846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DD3E2D-604E-BD43-8645-7C33E68A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42" y="3535284"/>
            <a:ext cx="4473195" cy="26440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B98FBB-8882-5749-A567-7A2B130245B8}"/>
              </a:ext>
            </a:extLst>
          </p:cNvPr>
          <p:cNvSpPr/>
          <p:nvPr/>
        </p:nvSpPr>
        <p:spPr>
          <a:xfrm>
            <a:off x="725214" y="1233148"/>
            <a:ext cx="4349303" cy="1949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BC049-8160-0C48-BB40-4B5C6F5E23AB}"/>
              </a:ext>
            </a:extLst>
          </p:cNvPr>
          <p:cNvSpPr/>
          <p:nvPr/>
        </p:nvSpPr>
        <p:spPr>
          <a:xfrm>
            <a:off x="619827" y="3532545"/>
            <a:ext cx="4817956" cy="2744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8F0A0-73ED-9847-9434-A89588990812}"/>
              </a:ext>
            </a:extLst>
          </p:cNvPr>
          <p:cNvSpPr/>
          <p:nvPr/>
        </p:nvSpPr>
        <p:spPr>
          <a:xfrm>
            <a:off x="5964522" y="1614406"/>
            <a:ext cx="5502263" cy="3125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2DF69-9AF6-EF41-9611-E974157CD0A0}"/>
              </a:ext>
            </a:extLst>
          </p:cNvPr>
          <p:cNvSpPr txBox="1"/>
          <p:nvPr/>
        </p:nvSpPr>
        <p:spPr>
          <a:xfrm>
            <a:off x="6754219" y="5243594"/>
            <a:ext cx="335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Quantum Implementation for AES</a:t>
            </a:r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6499AB8-4A4F-4F31-B93F-423B8E62D317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/>
              <a:t>Research Trends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210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D2CC12-61C5-4647-83C2-E31921FE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78" y="1103226"/>
            <a:ext cx="3649581" cy="1733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3B2A78-17C1-5D43-A07B-0C55EBA0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62" y="2099509"/>
            <a:ext cx="3551823" cy="26589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62E047-70A6-0C4D-AC91-E4B034939105}"/>
              </a:ext>
            </a:extLst>
          </p:cNvPr>
          <p:cNvSpPr/>
          <p:nvPr/>
        </p:nvSpPr>
        <p:spPr>
          <a:xfrm>
            <a:off x="1880186" y="1199148"/>
            <a:ext cx="3864208" cy="149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0EAFA1-46E9-3642-BF11-714DCC5E2F45}"/>
              </a:ext>
            </a:extLst>
          </p:cNvPr>
          <p:cNvSpPr/>
          <p:nvPr/>
        </p:nvSpPr>
        <p:spPr>
          <a:xfrm>
            <a:off x="6447608" y="2015425"/>
            <a:ext cx="3649855" cy="2924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B561B9-8DD1-E84D-B666-79CFB11E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43" y="2877795"/>
            <a:ext cx="3848223" cy="15061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36ACEF-73C3-5D47-AA7F-2D964D9C2390}"/>
              </a:ext>
            </a:extLst>
          </p:cNvPr>
          <p:cNvSpPr/>
          <p:nvPr/>
        </p:nvSpPr>
        <p:spPr>
          <a:xfrm>
            <a:off x="1896131" y="2836776"/>
            <a:ext cx="3848223" cy="157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8F6B1-294F-5F49-BCCA-8EB2C27C4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214" y="4641370"/>
            <a:ext cx="3884747" cy="11999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B8B628-79C8-8D4B-9D73-DD4A6C75B46A}"/>
              </a:ext>
            </a:extLst>
          </p:cNvPr>
          <p:cNvSpPr/>
          <p:nvPr/>
        </p:nvSpPr>
        <p:spPr>
          <a:xfrm>
            <a:off x="1906440" y="4554496"/>
            <a:ext cx="3848223" cy="157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A6796CC-0618-4919-8EE3-BF2E819A282C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/>
              <a:t>Research Trends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418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1FB773-AA87-A74A-BFC9-44F2CB9E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8" y="3692357"/>
            <a:ext cx="7570273" cy="25212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E07CE7-9FA3-E944-AAB8-EFD952752D66}"/>
              </a:ext>
            </a:extLst>
          </p:cNvPr>
          <p:cNvSpPr/>
          <p:nvPr/>
        </p:nvSpPr>
        <p:spPr>
          <a:xfrm>
            <a:off x="630619" y="1394597"/>
            <a:ext cx="125073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Grover </a:t>
            </a:r>
            <a:r>
              <a:rPr kumimoji="1" lang="en-US" altLang="ko-KR" sz="2400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1"/>
                </a:solidFill>
                <a:sym typeface="Wingdings" pitchFamily="2" charset="2"/>
              </a:rPr>
              <a:t>Oracle</a:t>
            </a:r>
            <a:r>
              <a:rPr kumimoji="1" lang="en-US" altLang="ko-KR" sz="2000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returns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1"/>
                </a:solidFill>
                <a:sym typeface="Wingdings" pitchFamily="2" charset="2"/>
              </a:rPr>
              <a:t>Diffusion operator</a:t>
            </a:r>
            <a:r>
              <a:rPr kumimoji="1" lang="en-US" altLang="ko-KR" sz="2000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amplifies the amplitude of the solution returned by 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accent1"/>
              </a:solidFill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Average amplitude</a:t>
            </a:r>
            <a:r>
              <a:rPr lang="en" altLang="ko-Kore-KR" b="1" dirty="0"/>
              <a:t>— ( </a:t>
            </a:r>
            <a:r>
              <a:rPr lang="en-US" altLang="ko-KR" b="1" dirty="0"/>
              <a:t>Each of</a:t>
            </a:r>
            <a:r>
              <a:rPr lang="ko-KR" altLang="en-US" b="1" dirty="0"/>
              <a:t> </a:t>
            </a:r>
            <a:r>
              <a:rPr lang="en" altLang="ko-Kore-KR" b="1" dirty="0"/>
              <a:t>amplitude —</a:t>
            </a:r>
            <a:r>
              <a:rPr lang="en-US" altLang="ko-KR" b="1" dirty="0"/>
              <a:t>Average amplitude</a:t>
            </a:r>
            <a:r>
              <a:rPr lang="en" altLang="ko-Kore-KR" b="1" dirty="0"/>
              <a:t>)</a:t>
            </a:r>
            <a:endParaRPr lang="en" altLang="ko-Kore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accent1"/>
              </a:solidFill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DD45DC6-7BDA-4A87-8FD2-E9FC72E704CD}"/>
              </a:ext>
            </a:extLst>
          </p:cNvPr>
          <p:cNvSpPr txBox="1">
            <a:spLocks/>
          </p:cNvSpPr>
          <p:nvPr/>
        </p:nvSpPr>
        <p:spPr>
          <a:xfrm>
            <a:off x="1373764" y="287883"/>
            <a:ext cx="11369675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/>
              <a:t>Grover’s Algorithm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1595218"/>
      </p:ext>
    </p:extLst>
  </p:cSld>
  <p:clrMapOvr>
    <a:masterClrMapping/>
  </p:clrMapOvr>
</p:sld>
</file>

<file path=ppt/theme/theme1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425</Words>
  <Application>Microsoft Macintosh PowerPoint</Application>
  <PresentationFormat>와이드스크린</PresentationFormat>
  <Paragraphs>105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Liberation Serif</vt:lpstr>
      <vt:lpstr>맑은 고딕</vt:lpstr>
      <vt:lpstr>Arial</vt:lpstr>
      <vt:lpstr>Calibri</vt:lpstr>
      <vt:lpstr>Cambria Math</vt:lpstr>
      <vt:lpstr>Wingdings</vt:lpstr>
      <vt:lpstr>내용 슬라이드</vt:lpstr>
      <vt:lpstr>Grover vs. Cryptography : Is it Safe?</vt:lpstr>
      <vt:lpstr>PowerPoint 프레젠테이션</vt:lpstr>
      <vt:lpstr>SuperTangle's Goal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Grover vs. Cryptography : Is it Safe?</dc:title>
  <dc:creator>장경배</dc:creator>
  <cp:lastModifiedBy>장경배</cp:lastModifiedBy>
  <cp:revision>82</cp:revision>
  <dcterms:created xsi:type="dcterms:W3CDTF">2021-06-30T19:01:04Z</dcterms:created>
  <dcterms:modified xsi:type="dcterms:W3CDTF">2021-07-05T05:57:52Z</dcterms:modified>
  <cp:version/>
</cp:coreProperties>
</file>